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by" initials="j" lastIdx="1" clrIdx="0">
    <p:extLst>
      <p:ext uri="{19B8F6BF-5375-455C-9EA6-DF929625EA0E}">
        <p15:presenceInfo xmlns:p15="http://schemas.microsoft.com/office/powerpoint/2012/main" userId="job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46A5C-37D1-4114-AA31-4536D2EBFA13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1ADD1-7002-4A1C-AC30-6FB55C67E8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4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67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5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4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992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8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3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723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34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38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04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2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96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04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55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5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6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7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7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4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ADD1-7002-4A1C-AC30-6FB55C67E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CE9FA-7E8A-4728-89BA-3CF34DE5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9FB066-CB2D-4BE3-91BE-364504D78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33FDF-772B-4D3B-B4FC-3EC1A7F0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5474E-6C5E-4BD9-971F-CF3A392D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E566AA-96BD-4742-A3C2-14982973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64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93FDC-08AB-4684-AB62-D6874152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F9A26-A01D-4258-AAA1-B70D75039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D88DE-EBBE-4072-AFF9-0E2307CB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0000FA-0773-467B-B5EE-D66838F5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D42B7-3CD3-4855-BCC4-A0FD520A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5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1870A2-DC1F-4063-B1CD-500DE73C0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799B81-B46F-4AC8-9DFB-FF9D53915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352F7-75A1-4897-955C-89E71047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51210-D3D7-4D4A-9FD3-98FC4000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256EC-1A78-41EF-BC10-05FF7225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1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98171-CB78-4703-9289-71303790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45EDF-EFAF-40F5-9198-63DAD8E72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F29ADD-1177-4A13-8698-95F342DE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7338BF-2FF1-4F65-9136-9786BC5B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362854-D29D-49BD-A259-EA54A6EC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6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DCA63-1F24-4BEE-A75C-0A5EB3D2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021E0-FA13-4373-A0D4-0B0387C3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3C043-C9D3-48C8-9A53-C3AAF1DB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6686A-0ECA-4BC1-8055-4C08FCC6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C9A679-4CB1-4E2F-80FD-E3553184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4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DE53A-F3DE-4F30-9A78-5BD82951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96110-5254-43D4-9233-E5CDA3DE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F9743-AAC2-4293-ADE3-B9E7B991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E1A3CF-BAD4-4CA3-8958-534E2566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8C7ABE-4F62-46B5-95A3-0CE7C2FF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BE0119-EAAA-4FB1-B13B-EF2CD7AB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41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C7DC2-4AAD-438D-AB5B-E438F1C4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5ADB7E-292B-49EE-AB44-5A69C37E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0EC93-A702-468A-9351-4EE510E23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C1FBBD-C1B8-4B27-BD88-85EF9B10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7C7831-63AE-4140-B1BC-AB796A7E9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B388B2-171A-4FA5-A2C7-94D3CE2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3123B6-51F9-41C6-B205-9F0DAB8F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E47411-C5A5-4C8D-94FA-2B228D9F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5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ECA6D-6AD7-4EC0-AFE3-794EDF4E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2F1FD3-29C1-4683-AC7C-97AD8EF3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A8418A-DE9E-4898-9D07-1E3C5D66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66DD10-3F82-4BED-8124-DB994759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4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BCF9E-492A-481F-A043-401C3D47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338C1A-502A-4451-9A32-82BC6D0E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DAF55-703D-47E9-8F05-886C3C1C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A4BA0-29E7-45BF-B480-538CCC25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453B6-C766-4897-8689-9CAA0C755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76BFA0-B7D0-41E9-A39C-1405027B1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02627-2035-4A0F-A1B3-3DD111DF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25677-F503-4678-80FA-D837A0D6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C5AE08-E6AC-4CAD-922C-421D08C7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0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F84F0-C9BB-4F97-A52F-09C4ADAF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B378C7-5F44-4769-871E-17FD6B407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9A9AD0-1ECA-4823-B3B1-C681D9D9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88E4D5-7497-4609-8FFE-B79FBEF8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46438-4BCC-4BCE-90A6-AF7CFDF8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4387-21EE-426D-B84C-704BAFCD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0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A540D5-2A12-41C7-8B29-732B921B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4525C-692D-465E-8CB3-27C7FCAB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D83CF-4634-40ED-9B19-0DD92E08D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7ABCA-7BFA-4A12-96BD-9DE03ACB277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57DB26-B3F9-4447-A15F-012E6198F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B45C0-D63C-4B2E-B7A7-72616B536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7B4CB-2A7B-4455-A0E5-DCA8E8776F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5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ebp"/><Relationship Id="rId4" Type="http://schemas.openxmlformats.org/officeDocument/2006/relationships/image" Target="../media/image12.web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C3D79-8FFA-498F-BB45-E75B98348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MSP430</a:t>
            </a:r>
            <a:r>
              <a:rPr lang="zh-CN" altLang="zh-CN" dirty="0"/>
              <a:t>单片机的</a:t>
            </a:r>
            <a:br>
              <a:rPr lang="en-US" altLang="zh-CN" dirty="0"/>
            </a:br>
            <a:r>
              <a:rPr lang="zh-CN" altLang="zh-CN" dirty="0"/>
              <a:t>智能小车坡道行驶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EB2372-CA2B-41BE-8A3B-2B13755E2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0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/>
              <a:t>小车系统简介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C8FE390-7D48-450F-ADFC-D709B000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显示模块： </a:t>
            </a:r>
            <a:r>
              <a:rPr lang="en-US" altLang="zh-CN" sz="3200" dirty="0"/>
              <a:t>OLED</a:t>
            </a:r>
            <a:r>
              <a:rPr lang="zh-CN" altLang="en-US" sz="3200" dirty="0"/>
              <a:t>液晶显示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供电方式： </a:t>
            </a:r>
            <a:r>
              <a:rPr lang="en-US" altLang="zh-CN" sz="3200" dirty="0"/>
              <a:t>2</a:t>
            </a:r>
            <a:r>
              <a:rPr lang="zh-CN" altLang="en-US" sz="3200" dirty="0"/>
              <a:t>节（</a:t>
            </a:r>
            <a:r>
              <a:rPr lang="en-US" altLang="zh-CN" sz="3200" dirty="0"/>
              <a:t>3</a:t>
            </a:r>
            <a:r>
              <a:rPr lang="zh-CN" altLang="en-US" sz="3200" dirty="0"/>
              <a:t>节）锂电池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输入方式： 红外循迹、按键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输出方式： 小车（</a:t>
            </a:r>
            <a:r>
              <a:rPr lang="en-US" altLang="zh-CN" sz="3200" dirty="0"/>
              <a:t>2</a:t>
            </a:r>
            <a:r>
              <a:rPr lang="zh-CN" altLang="en-US" sz="3200" dirty="0"/>
              <a:t>驱动</a:t>
            </a:r>
            <a:r>
              <a:rPr lang="en-US" altLang="zh-CN" sz="3200" dirty="0"/>
              <a:t>+2</a:t>
            </a:r>
            <a:r>
              <a:rPr lang="zh-CN" altLang="en-US" sz="3200" dirty="0"/>
              <a:t>万向轮）显示屏 蜂鸣器提示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控制芯片：</a:t>
            </a:r>
            <a:r>
              <a:rPr lang="en-US" altLang="zh-CN" sz="3200" dirty="0"/>
              <a:t>MSP430</a:t>
            </a:r>
            <a:r>
              <a:rPr lang="zh-CN" altLang="en-US" sz="3200" dirty="0"/>
              <a:t>单片机（</a:t>
            </a:r>
            <a:r>
              <a:rPr lang="en-US" altLang="zh-CN" sz="3200" dirty="0"/>
              <a:t>MSP430G2 launchpad</a:t>
            </a:r>
            <a:r>
              <a:rPr lang="zh-CN" altLang="en-US" sz="3200" dirty="0"/>
              <a:t>）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/>
              <a:t>制作工艺：印制电路板</a:t>
            </a:r>
          </a:p>
        </p:txBody>
      </p:sp>
    </p:spTree>
    <p:extLst>
      <p:ext uri="{BB962C8B-B14F-4D97-AF65-F5344CB8AC3E}">
        <p14:creationId xmlns:p14="http://schemas.microsoft.com/office/powerpoint/2010/main" val="364349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zh-CN" altLang="en-US" dirty="0"/>
              <a:t>小车各模块介绍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C8FE390-7D48-450F-ADFC-D709B000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2"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供电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按键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600" dirty="0"/>
              <a:t>LED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蜂鸣器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红外循迹模块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600" dirty="0"/>
              <a:t>OLED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电机驱动模块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电机</a:t>
            </a:r>
          </a:p>
        </p:txBody>
      </p:sp>
    </p:spTree>
    <p:extLst>
      <p:ext uri="{BB962C8B-B14F-4D97-AF65-F5344CB8AC3E}">
        <p14:creationId xmlns:p14="http://schemas.microsoft.com/office/powerpoint/2010/main" val="372133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AMS1117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BE1202-6634-461D-AAE9-C8B49F56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036" y="1690688"/>
            <a:ext cx="2463927" cy="22289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8C69F8-122F-4A58-820C-2E3721100705}"/>
              </a:ext>
            </a:extLst>
          </p:cNvPr>
          <p:cNvSpPr/>
          <p:nvPr/>
        </p:nvSpPr>
        <p:spPr>
          <a:xfrm>
            <a:off x="8107679" y="4171950"/>
            <a:ext cx="2072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-Roman"/>
              </a:rPr>
              <a:t>1- Ground/Adjust</a:t>
            </a:r>
            <a:br>
              <a:rPr lang="en-US" altLang="zh-CN" dirty="0">
                <a:solidFill>
                  <a:srgbClr val="000000"/>
                </a:solidFill>
                <a:latin typeface="Times-Roman"/>
              </a:rPr>
            </a:br>
            <a:r>
              <a:rPr lang="en-US" altLang="zh-CN" dirty="0">
                <a:solidFill>
                  <a:srgbClr val="000000"/>
                </a:solidFill>
                <a:latin typeface="Times-Roman"/>
              </a:rPr>
              <a:t>2- V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Times-Roman"/>
              </a:rPr>
              <a:t>OUT</a:t>
            </a:r>
            <a:br>
              <a:rPr lang="en-US" altLang="zh-CN" sz="8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altLang="zh-CN" dirty="0">
                <a:solidFill>
                  <a:srgbClr val="000000"/>
                </a:solidFill>
                <a:latin typeface="Times-Roman"/>
              </a:rPr>
              <a:t>3- V</a:t>
            </a:r>
            <a:r>
              <a:rPr lang="en-US" altLang="zh-CN" sz="800" b="0" i="0" dirty="0">
                <a:solidFill>
                  <a:srgbClr val="000000"/>
                </a:solidFill>
                <a:effectLst/>
                <a:latin typeface="Times-Roman"/>
              </a:rPr>
              <a:t>IN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80452B-0709-4748-B126-CBBE0285164B}"/>
              </a:ext>
            </a:extLst>
          </p:cNvPr>
          <p:cNvSpPr/>
          <p:nvPr/>
        </p:nvSpPr>
        <p:spPr>
          <a:xfrm>
            <a:off x="1036322" y="1748989"/>
            <a:ext cx="6096000" cy="44680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AMS1117</a:t>
            </a:r>
            <a:r>
              <a:rPr lang="zh-CN" altLang="en-US" sz="2400" dirty="0"/>
              <a:t>系列稳压器有可调版与多种固定电压版，设计用于提供</a:t>
            </a:r>
            <a:r>
              <a:rPr lang="en-US" altLang="zh-CN" sz="2400" dirty="0"/>
              <a:t>1A</a:t>
            </a:r>
            <a:r>
              <a:rPr lang="zh-CN" altLang="en-US" sz="2400" dirty="0"/>
              <a:t>输出电流且工作压差可低至</a:t>
            </a:r>
            <a:r>
              <a:rPr lang="en-US" altLang="zh-CN" sz="2400" dirty="0"/>
              <a:t>1V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在最大输出电流时，</a:t>
            </a:r>
            <a:r>
              <a:rPr lang="en-US" altLang="zh-CN" sz="2400" dirty="0"/>
              <a:t>AMS1117</a:t>
            </a:r>
            <a:r>
              <a:rPr lang="zh-CN" altLang="en-US" sz="2400" dirty="0"/>
              <a:t>器件的最小压差保证不超过</a:t>
            </a:r>
            <a:r>
              <a:rPr lang="en-US" altLang="zh-CN" sz="2400" dirty="0"/>
              <a:t>1.3V</a:t>
            </a:r>
            <a:r>
              <a:rPr lang="zh-CN" altLang="en-US" sz="2400" dirty="0"/>
              <a:t>，并随负载电流的减小而逐渐降低。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压差越大，</a:t>
            </a:r>
            <a:r>
              <a:rPr lang="en-US" altLang="zh-CN" sz="2400" dirty="0"/>
              <a:t>AMS1117</a:t>
            </a:r>
            <a:r>
              <a:rPr lang="zh-CN" altLang="en-US" sz="2400" dirty="0"/>
              <a:t>发热越高，保持低压差有利于元件稳定工作。</a:t>
            </a:r>
          </a:p>
        </p:txBody>
      </p:sp>
    </p:spTree>
    <p:extLst>
      <p:ext uri="{BB962C8B-B14F-4D97-AF65-F5344CB8AC3E}">
        <p14:creationId xmlns:p14="http://schemas.microsoft.com/office/powerpoint/2010/main" val="408297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AMS1117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B52E1B-EEEC-4D4B-AA33-BB3A18F0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92" y="2218856"/>
            <a:ext cx="4680708" cy="3101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4E3C01-B65C-4B6A-A799-59555375C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6" y="1644966"/>
            <a:ext cx="5950256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6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AMS1117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DAB89A-1313-4CA4-8BCA-23BED0DF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80" y="1690688"/>
            <a:ext cx="9946040" cy="38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7805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E1ACD-D2BE-4F8E-A1E1-1E2C9E81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92" y="1704886"/>
            <a:ext cx="4051508" cy="34482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73C70A5-F7D7-43FE-9189-FE0F246D761C}"/>
              </a:ext>
            </a:extLst>
          </p:cNvPr>
          <p:cNvSpPr/>
          <p:nvPr/>
        </p:nvSpPr>
        <p:spPr>
          <a:xfrm>
            <a:off x="838200" y="1536173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三端稳压集成电路</a:t>
            </a:r>
            <a:r>
              <a:rPr lang="en-US" altLang="zh-CN" sz="2400" dirty="0"/>
              <a:t>LM7805</a:t>
            </a:r>
            <a:r>
              <a:rPr lang="zh-CN" altLang="en-US" sz="2400" dirty="0"/>
              <a:t>。电子产品中，常见的三端稳压集成电路有正电压输出的</a:t>
            </a:r>
            <a:r>
              <a:rPr lang="en-US" altLang="zh-CN" sz="2400" dirty="0"/>
              <a:t>lm78 ×× </a:t>
            </a:r>
            <a:r>
              <a:rPr lang="zh-CN" altLang="en-US" sz="2400" dirty="0"/>
              <a:t>系列和负电压输出的</a:t>
            </a:r>
            <a:r>
              <a:rPr lang="en-US" altLang="zh-CN" sz="2400" dirty="0"/>
              <a:t>lm79××</a:t>
            </a:r>
            <a:r>
              <a:rPr lang="zh-CN" altLang="en-US" sz="2400" dirty="0"/>
              <a:t>系列。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三端</a:t>
            </a:r>
            <a:r>
              <a:rPr lang="en-US" altLang="zh-CN" sz="2400" dirty="0"/>
              <a:t>IC</a:t>
            </a:r>
            <a:r>
              <a:rPr lang="zh-CN" altLang="en-US" sz="2400" dirty="0"/>
              <a:t>是指这种稳压用的集成电路，只有三条引脚输出，分别是输入端、接地端和输出端。它的样子像是普通的三极管，</a:t>
            </a:r>
            <a:r>
              <a:rPr lang="en-US" altLang="zh-CN" sz="2400" dirty="0"/>
              <a:t>TO- 220 </a:t>
            </a:r>
            <a:r>
              <a:rPr lang="zh-CN" altLang="en-US" sz="2400" dirty="0"/>
              <a:t>的标准封装。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输入输出电压差至少</a:t>
            </a:r>
            <a:r>
              <a:rPr lang="en-US" altLang="zh-CN" sz="2400" dirty="0"/>
              <a:t>2V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在实际应用中，应在三端集成稳压电路上安装足够大的散热器（当然小功率的条件下不用）。当稳压管温度过高时，稳压性能将变差，甚至损坏。</a:t>
            </a:r>
          </a:p>
        </p:txBody>
      </p:sp>
    </p:spTree>
    <p:extLst>
      <p:ext uri="{BB962C8B-B14F-4D97-AF65-F5344CB8AC3E}">
        <p14:creationId xmlns:p14="http://schemas.microsoft.com/office/powerpoint/2010/main" val="235460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7805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D6BF6-2988-4F16-BCFF-53691DDF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445581" cy="4318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A8B5F8-9667-4F82-9C2A-7263B4756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05" y="3424791"/>
            <a:ext cx="4286250" cy="2724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5731AE-75BA-4BFC-9355-DF39C9095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0" y="704850"/>
            <a:ext cx="26289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/>
            </a:pPr>
            <a:r>
              <a:rPr lang="zh-CN" altLang="en-US" dirty="0"/>
              <a:t>供电 </a:t>
            </a:r>
            <a:r>
              <a:rPr lang="en-US" altLang="zh-CN" dirty="0"/>
              <a:t>– </a:t>
            </a:r>
            <a:r>
              <a:rPr lang="zh-CN" altLang="en-US" dirty="0"/>
              <a:t>总电路图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AF1BB5-A1C2-4D81-BBE0-E87B1711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97" y="1519489"/>
            <a:ext cx="8033806" cy="51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2"/>
            </a:pPr>
            <a:r>
              <a:rPr lang="zh-CN" altLang="en-US" dirty="0"/>
              <a:t>按键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E673C-1E30-4C9C-BA06-DFF40DF24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33" y="1690688"/>
            <a:ext cx="5734050" cy="369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2BC2C9-363A-4B12-AA90-4BC6FC923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358" y="2381230"/>
            <a:ext cx="2842847" cy="23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4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2"/>
            </a:pPr>
            <a:r>
              <a:rPr lang="zh-CN" altLang="en-US" dirty="0"/>
              <a:t>按键 </a:t>
            </a:r>
            <a:r>
              <a:rPr lang="en-US" altLang="zh-CN" dirty="0"/>
              <a:t>– </a:t>
            </a:r>
            <a:r>
              <a:rPr lang="zh-CN" altLang="en-US" dirty="0"/>
              <a:t>两种与单片机连接方式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40BE2B-A4FF-4779-A004-90723E2E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14168" cy="2072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2C226E-8C15-437F-9765-9EEA5B7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12736"/>
            <a:ext cx="6014168" cy="17293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4B78ED-6243-4206-8D84-A1D127388FB3}"/>
              </a:ext>
            </a:extLst>
          </p:cNvPr>
          <p:cNvSpPr/>
          <p:nvPr/>
        </p:nvSpPr>
        <p:spPr>
          <a:xfrm>
            <a:off x="1259114" y="1622689"/>
            <a:ext cx="4836886" cy="4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单片机端口不设置上拉电阻，外部电路接上拉电阻。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单片机端口设置上拉电阻，外部电路不接上拉电阻。</a:t>
            </a:r>
          </a:p>
        </p:txBody>
      </p:sp>
    </p:spTree>
    <p:extLst>
      <p:ext uri="{BB962C8B-B14F-4D97-AF65-F5344CB8AC3E}">
        <p14:creationId xmlns:p14="http://schemas.microsoft.com/office/powerpoint/2010/main" val="294350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F8483-A37D-45E8-B257-CE4035AC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MSP430</a:t>
            </a:r>
            <a:r>
              <a:rPr lang="zh-CN" altLang="en-US" dirty="0"/>
              <a:t>单片机的智能小车坡道行驶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B50FD-091E-43CE-9625-32E4801A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2020</a:t>
            </a:r>
            <a:r>
              <a:rPr lang="zh-CN" altLang="en-US" sz="3200" dirty="0"/>
              <a:t>电赛</a:t>
            </a:r>
            <a:r>
              <a:rPr lang="en-US" altLang="zh-CN" sz="3200" dirty="0"/>
              <a:t>C</a:t>
            </a:r>
            <a:r>
              <a:rPr lang="zh-CN" altLang="en-US" sz="3200" dirty="0"/>
              <a:t>题介绍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/>
              <a:t>小车系统与各模块介绍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/>
              <a:t>小车组装与调试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/>
              <a:t>焊接技巧及注意事项</a:t>
            </a:r>
            <a:endParaRPr lang="en-US" altLang="zh-CN" sz="3200" dirty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/>
              <a:t>各模块与单片机连接端口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56770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3"/>
            </a:pPr>
            <a:r>
              <a:rPr lang="en-US" altLang="zh-CN" dirty="0"/>
              <a:t>LED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5BE2F-6B52-4E23-8C45-D4F56CE3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54" y="2003329"/>
            <a:ext cx="4627075" cy="28513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1294754" y="2466268"/>
            <a:ext cx="5562600" cy="192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/>
              <a:t>灯管脚长端为正，短端为负</a:t>
            </a:r>
            <a:endParaRPr lang="en-US" altLang="zh-CN" sz="32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/>
              <a:t>灯内部小头为正，大头为负</a:t>
            </a:r>
          </a:p>
        </p:txBody>
      </p:sp>
    </p:spTree>
    <p:extLst>
      <p:ext uri="{BB962C8B-B14F-4D97-AF65-F5344CB8AC3E}">
        <p14:creationId xmlns:p14="http://schemas.microsoft.com/office/powerpoint/2010/main" val="174204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4"/>
            </a:pPr>
            <a:r>
              <a:rPr lang="zh-CN" altLang="en-US" dirty="0"/>
              <a:t>蜂鸣器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838200" y="1435753"/>
            <a:ext cx="5562600" cy="4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有源蜂鸣器内部带震荡源，所以只要一通电就会响，但是声音频率单一。</a:t>
            </a: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/>
              <a:t>无源内部不带震荡源，需要</a:t>
            </a:r>
            <a:r>
              <a:rPr lang="en-US" altLang="zh-CN" sz="2800" dirty="0"/>
              <a:t>PWM</a:t>
            </a:r>
            <a:r>
              <a:rPr lang="zh-CN" altLang="en-US" sz="2800" dirty="0"/>
              <a:t>信号驱动，声音频率可控。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9E568-8904-4B9C-89C5-DFE0EED2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256" y="1828718"/>
            <a:ext cx="2527430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2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5"/>
            </a:pPr>
            <a:r>
              <a:rPr lang="zh-CN" altLang="en-US" dirty="0"/>
              <a:t>红外循迹模块 </a:t>
            </a:r>
            <a:r>
              <a:rPr lang="en-US" altLang="zh-CN" dirty="0"/>
              <a:t>- TCRT5000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838200" y="1690688"/>
            <a:ext cx="62659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TCRT5000 </a:t>
            </a:r>
            <a:r>
              <a:rPr lang="zh-CN" altLang="en-US" sz="2400" dirty="0"/>
              <a:t>传感器的红外发射二极管不断发射红外线，当发射出的红外线没有被反射回来或被反射回来但强度不够大时，红外接收管一直处于关断状态，此时模块的输出端为高电平，指示二极管一直处于熄灭状态；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被检测物体出现在检测范围内时，红外线被反射回来且强度足够大，红外接收管饱和，此时模块的输出端为低电平，指示二极管被点亮。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搭配多圈可调精密电位器调节灵敏度。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6365ED-09F6-4511-B964-73CE69EF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05" y="2139803"/>
            <a:ext cx="4058595" cy="3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5"/>
            </a:pPr>
            <a:r>
              <a:rPr lang="zh-CN" altLang="en-US" dirty="0"/>
              <a:t>红外循迹模块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838200" y="1690688"/>
            <a:ext cx="5257800" cy="4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接线方式：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VCC:</a:t>
            </a:r>
            <a:r>
              <a:rPr lang="zh-CN" altLang="en-US" sz="2800" dirty="0"/>
              <a:t>接电源正极（</a:t>
            </a:r>
            <a:r>
              <a:rPr lang="en-US" altLang="zh-CN" sz="2800" dirty="0"/>
              <a:t>3-5V</a:t>
            </a:r>
            <a:r>
              <a:rPr lang="zh-CN" altLang="en-US" sz="2800" dirty="0"/>
              <a:t>）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GND:</a:t>
            </a:r>
            <a:r>
              <a:rPr lang="zh-CN" altLang="en-US" sz="2800" dirty="0"/>
              <a:t>接电源负极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DO:TTL </a:t>
            </a:r>
            <a:r>
              <a:rPr lang="zh-CN" altLang="en-US" sz="2800" dirty="0"/>
              <a:t>开关信号输出</a:t>
            </a:r>
          </a:p>
          <a:p>
            <a:pPr>
              <a:lnSpc>
                <a:spcPct val="200000"/>
              </a:lnSpc>
            </a:pP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AO:</a:t>
            </a:r>
            <a:r>
              <a:rPr lang="zh-CN" altLang="en-US" sz="2800" dirty="0"/>
              <a:t>模拟信号输出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C9664-16A6-481A-AA9C-D36E1F7B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182333" cy="42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6"/>
            </a:pPr>
            <a:r>
              <a:rPr lang="en-US" altLang="zh-CN" dirty="0"/>
              <a:t>OLED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838200" y="1690688"/>
            <a:ext cx="10642600" cy="4421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OLED</a:t>
            </a:r>
            <a:r>
              <a:rPr lang="zh-CN" altLang="en-US" sz="2400" dirty="0"/>
              <a:t>，即有机发光二极管（</a:t>
            </a:r>
            <a:r>
              <a:rPr lang="en-US" altLang="zh-CN" sz="2400" dirty="0"/>
              <a:t>Organic Light-Emitting Diode</a:t>
            </a:r>
            <a:r>
              <a:rPr lang="zh-CN" altLang="en-US" sz="2400" dirty="0"/>
              <a:t>），又称为有机电激光显示（</a:t>
            </a:r>
            <a:r>
              <a:rPr lang="en-US" altLang="zh-CN" sz="2400" dirty="0"/>
              <a:t>Organic </a:t>
            </a:r>
            <a:r>
              <a:rPr lang="en-US" altLang="zh-CN" sz="2400" dirty="0" err="1"/>
              <a:t>Electroluminesence</a:t>
            </a:r>
            <a:r>
              <a:rPr lang="en-US" altLang="zh-CN" sz="2400" dirty="0"/>
              <a:t> Display, OELD</a:t>
            </a:r>
            <a:r>
              <a:rPr lang="zh-CN" altLang="en-US" sz="2400" dirty="0"/>
              <a:t>）。因为具备轻薄、省电等特性，因此从</a:t>
            </a:r>
            <a:r>
              <a:rPr lang="en-US" altLang="zh-CN" sz="2400" dirty="0"/>
              <a:t>2003 </a:t>
            </a:r>
            <a:r>
              <a:rPr lang="zh-CN" altLang="en-US" sz="2400" dirty="0"/>
              <a:t>年开始，这种显示设备在 </a:t>
            </a:r>
            <a:r>
              <a:rPr lang="en-US" altLang="zh-CN" sz="2400" dirty="0"/>
              <a:t>MP3 </a:t>
            </a:r>
            <a:r>
              <a:rPr lang="zh-CN" altLang="en-US" sz="2400" dirty="0"/>
              <a:t>播放器上得到了广泛应用，而对于同属数码类产品的 </a:t>
            </a:r>
            <a:r>
              <a:rPr lang="en-US" altLang="zh-CN" sz="2400" dirty="0"/>
              <a:t>DC</a:t>
            </a:r>
            <a:r>
              <a:rPr lang="zh-CN" altLang="en-US" sz="2400" dirty="0"/>
              <a:t>与手机，此前只是在一些展会上展示过采用 </a:t>
            </a:r>
            <a:r>
              <a:rPr lang="en-US" altLang="zh-CN" sz="2400" dirty="0"/>
              <a:t>OLED </a:t>
            </a:r>
            <a:r>
              <a:rPr lang="zh-CN" altLang="en-US" sz="2400" dirty="0"/>
              <a:t>屏幕的工程样品。自 </a:t>
            </a:r>
            <a:r>
              <a:rPr lang="en-US" altLang="zh-CN" sz="2400" dirty="0"/>
              <a:t>2007 </a:t>
            </a:r>
            <a:r>
              <a:rPr lang="zh-CN" altLang="en-US" sz="2400" dirty="0"/>
              <a:t>年后，寿命得到很大提高，具备了许多 </a:t>
            </a:r>
            <a:r>
              <a:rPr lang="en-US" altLang="zh-CN" sz="2400" dirty="0"/>
              <a:t>LCD </a:t>
            </a:r>
            <a:r>
              <a:rPr lang="zh-CN" altLang="en-US" sz="2400" dirty="0"/>
              <a:t>不可比拟的优势。</a:t>
            </a:r>
          </a:p>
        </p:txBody>
      </p:sp>
    </p:spTree>
    <p:extLst>
      <p:ext uri="{BB962C8B-B14F-4D97-AF65-F5344CB8AC3E}">
        <p14:creationId xmlns:p14="http://schemas.microsoft.com/office/powerpoint/2010/main" val="366642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2B4D99D-2897-436A-8C0D-A947EC654E12}"/>
              </a:ext>
            </a:extLst>
          </p:cNvPr>
          <p:cNvSpPr/>
          <p:nvPr/>
        </p:nvSpPr>
        <p:spPr>
          <a:xfrm>
            <a:off x="838200" y="1989472"/>
            <a:ext cx="5257800" cy="3683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IIC </a:t>
            </a:r>
            <a:r>
              <a:rPr lang="zh-CN" altLang="en-US" sz="2400" dirty="0"/>
              <a:t>接口：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VCC</a:t>
            </a:r>
            <a:r>
              <a:rPr lang="zh-CN" altLang="en-US" sz="2400" dirty="0"/>
              <a:t>： </a:t>
            </a:r>
            <a:r>
              <a:rPr lang="en-US" altLang="zh-CN" sz="2400" dirty="0"/>
              <a:t>2.2V~5.5V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GND</a:t>
            </a:r>
            <a:r>
              <a:rPr lang="zh-CN" altLang="en-US" sz="2400" dirty="0"/>
              <a:t>： 电源地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SCL</a:t>
            </a:r>
            <a:r>
              <a:rPr lang="zh-CN" altLang="en-US" sz="2400" dirty="0"/>
              <a:t>： </a:t>
            </a:r>
            <a:r>
              <a:rPr lang="en-US" altLang="zh-CN" sz="2400" dirty="0"/>
              <a:t>CLK </a:t>
            </a:r>
            <a:r>
              <a:rPr lang="zh-CN" altLang="en-US" sz="2400" dirty="0"/>
              <a:t>时钟 （高电平 </a:t>
            </a:r>
            <a:r>
              <a:rPr lang="en-US" altLang="zh-CN" sz="2400" dirty="0"/>
              <a:t>2.2V~5.5V</a:t>
            </a:r>
            <a:r>
              <a:rPr lang="zh-CN" altLang="en-US" sz="2400" dirty="0"/>
              <a:t>）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SDA</a:t>
            </a:r>
            <a:r>
              <a:rPr lang="zh-CN" altLang="en-US" sz="2400" dirty="0"/>
              <a:t>：</a:t>
            </a:r>
            <a:r>
              <a:rPr lang="en-US" altLang="zh-CN" sz="2400" dirty="0"/>
              <a:t>MOSI </a:t>
            </a:r>
            <a:r>
              <a:rPr lang="zh-CN" altLang="en-US" sz="2400" dirty="0"/>
              <a:t>数据 （高电平 </a:t>
            </a:r>
            <a:r>
              <a:rPr lang="en-US" altLang="zh-CN" sz="2400" dirty="0"/>
              <a:t>2.2V~5.5V</a:t>
            </a:r>
            <a:r>
              <a:rPr lang="zh-CN" altLang="en-US" sz="2400" dirty="0"/>
              <a:t>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FEF612D-6DAF-4A83-B6A1-60F07942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6"/>
            </a:pPr>
            <a:r>
              <a:rPr lang="en-US" altLang="zh-CN" dirty="0"/>
              <a:t>OLED - 0.96 </a:t>
            </a:r>
            <a:r>
              <a:rPr lang="zh-CN" altLang="en-US" dirty="0"/>
              <a:t>寸</a:t>
            </a:r>
            <a:r>
              <a:rPr lang="en-US" altLang="zh-CN" dirty="0"/>
              <a:t>OLED</a:t>
            </a:r>
            <a:r>
              <a:rPr lang="zh-CN" altLang="en-US" dirty="0"/>
              <a:t>接口与尺寸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ADE8D8-F115-4009-A1E2-9AB22453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57" y="1690688"/>
            <a:ext cx="4818743" cy="42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6"/>
            </a:pPr>
            <a:r>
              <a:rPr lang="en-US" altLang="zh-CN" dirty="0"/>
              <a:t>OLED – IO</a:t>
            </a:r>
            <a:r>
              <a:rPr lang="zh-CN" altLang="en-US" dirty="0"/>
              <a:t>口模拟</a:t>
            </a:r>
            <a:r>
              <a:rPr lang="en-US" altLang="zh-CN" dirty="0"/>
              <a:t>I2C</a:t>
            </a:r>
            <a:r>
              <a:rPr lang="zh-CN" altLang="en-US" dirty="0"/>
              <a:t>通信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FF1AFF-32DC-4118-AB82-AD779BDC88EA}"/>
              </a:ext>
            </a:extLst>
          </p:cNvPr>
          <p:cNvSpPr/>
          <p:nvPr/>
        </p:nvSpPr>
        <p:spPr>
          <a:xfrm>
            <a:off x="838200" y="1690688"/>
            <a:ext cx="10642600" cy="4447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OLED.H</a:t>
            </a:r>
            <a:r>
              <a:rPr lang="zh-CN" altLang="en-US" sz="2400" dirty="0"/>
              <a:t>中</a:t>
            </a:r>
            <a:r>
              <a:rPr lang="en-US" altLang="zh-CN" sz="2400" dirty="0"/>
              <a:t>SCL</a:t>
            </a:r>
            <a:r>
              <a:rPr lang="zh-CN" altLang="en-US" sz="2400" dirty="0"/>
              <a:t>与</a:t>
            </a:r>
            <a:r>
              <a:rPr lang="en-US" altLang="zh-CN" sz="2400" dirty="0"/>
              <a:t>SDA</a:t>
            </a:r>
            <a:r>
              <a:rPr lang="zh-CN" altLang="en-US" sz="2400" dirty="0"/>
              <a:t>使用两个</a:t>
            </a:r>
            <a:r>
              <a:rPr lang="en-US" altLang="zh-CN" sz="2400" dirty="0"/>
              <a:t>GPIO</a:t>
            </a:r>
            <a:r>
              <a:rPr lang="zh-CN" altLang="en-US" sz="2400" dirty="0"/>
              <a:t>口连接，通过程序控制端口的时序，模拟</a:t>
            </a:r>
            <a:r>
              <a:rPr lang="en-US" altLang="zh-CN" sz="2400" dirty="0"/>
              <a:t>I2C</a:t>
            </a:r>
            <a:r>
              <a:rPr lang="zh-CN" altLang="en-US" sz="2400" dirty="0"/>
              <a:t>协议，与</a:t>
            </a:r>
            <a:r>
              <a:rPr lang="en-US" altLang="zh-CN" sz="2400" dirty="0"/>
              <a:t>OLED</a:t>
            </a:r>
            <a:r>
              <a:rPr lang="zh-CN" altLang="en-US" sz="2400" dirty="0"/>
              <a:t>进行通信，并且这样的代码模块具有更好的可移植性。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CN" altLang="en-US" sz="2400" dirty="0"/>
              <a:t>常用函数：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void </a:t>
            </a:r>
            <a:r>
              <a:rPr lang="en-US" altLang="zh-CN" b="1" dirty="0" err="1"/>
              <a:t>OLED_Init</a:t>
            </a:r>
            <a:r>
              <a:rPr lang="en-US" altLang="zh-CN" b="1" dirty="0"/>
              <a:t>(void)</a:t>
            </a:r>
            <a:r>
              <a:rPr lang="en-US" altLang="zh-CN" dirty="0"/>
              <a:t> 	//OLED</a:t>
            </a:r>
            <a:r>
              <a:rPr lang="zh-CN" altLang="en-US" dirty="0"/>
              <a:t>初始化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void </a:t>
            </a:r>
            <a:r>
              <a:rPr lang="en-US" altLang="zh-CN" b="1" dirty="0" err="1"/>
              <a:t>OLED_ShowChar</a:t>
            </a:r>
            <a:r>
              <a:rPr lang="en-US" altLang="zh-CN" b="1" dirty="0"/>
              <a:t>(unsigned char </a:t>
            </a:r>
            <a:r>
              <a:rPr lang="en-US" altLang="zh-CN" b="1" dirty="0" err="1"/>
              <a:t>x,unsigned</a:t>
            </a:r>
            <a:r>
              <a:rPr lang="en-US" altLang="zh-CN" b="1" dirty="0"/>
              <a:t> char </a:t>
            </a:r>
            <a:r>
              <a:rPr lang="en-US" altLang="zh-CN" b="1" dirty="0" err="1"/>
              <a:t>y,unsigned</a:t>
            </a:r>
            <a:r>
              <a:rPr lang="en-US" altLang="zh-CN" b="1" dirty="0"/>
              <a:t> char </a:t>
            </a:r>
            <a:r>
              <a:rPr lang="en-US" altLang="zh-CN" b="1" dirty="0" err="1"/>
              <a:t>chr</a:t>
            </a:r>
            <a:r>
              <a:rPr lang="en-US" altLang="zh-CN" b="1" dirty="0"/>
              <a:t>)</a:t>
            </a:r>
            <a:r>
              <a:rPr lang="en-US" altLang="zh-CN" dirty="0"/>
              <a:t> //</a:t>
            </a:r>
            <a:r>
              <a:rPr lang="zh-CN" altLang="en-US" dirty="0"/>
              <a:t>在指定位置显示一个字符</a:t>
            </a:r>
            <a:r>
              <a:rPr lang="en-US" altLang="zh-CN" dirty="0"/>
              <a:t>,</a:t>
            </a:r>
            <a:r>
              <a:rPr lang="zh-CN" altLang="en-US" dirty="0"/>
              <a:t>包括部分字符</a:t>
            </a:r>
            <a:r>
              <a:rPr lang="en-US" altLang="zh-CN" dirty="0"/>
              <a:t>//x:0~127//y:0~63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b="1" dirty="0"/>
              <a:t>void </a:t>
            </a:r>
            <a:r>
              <a:rPr lang="en-US" altLang="zh-CN" b="1" dirty="0" err="1"/>
              <a:t>OLED_ShowCHinese</a:t>
            </a:r>
            <a:r>
              <a:rPr lang="en-US" altLang="zh-CN" b="1" dirty="0"/>
              <a:t>(unsigned char </a:t>
            </a:r>
            <a:r>
              <a:rPr lang="en-US" altLang="zh-CN" b="1" dirty="0" err="1"/>
              <a:t>x,unsigned</a:t>
            </a:r>
            <a:r>
              <a:rPr lang="en-US" altLang="zh-CN" b="1" dirty="0"/>
              <a:t> char </a:t>
            </a:r>
            <a:r>
              <a:rPr lang="en-US" altLang="zh-CN" b="1" dirty="0" err="1"/>
              <a:t>y,unsigned</a:t>
            </a:r>
            <a:r>
              <a:rPr lang="en-US" altLang="zh-CN" b="1" dirty="0"/>
              <a:t> char no)</a:t>
            </a:r>
            <a:r>
              <a:rPr lang="en-US" altLang="zh-CN" dirty="0"/>
              <a:t> //</a:t>
            </a:r>
            <a:r>
              <a:rPr lang="zh-CN" altLang="en-US" dirty="0"/>
              <a:t>显示汉字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9946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6"/>
            </a:pPr>
            <a:r>
              <a:rPr lang="en-US" altLang="zh-CN" dirty="0"/>
              <a:t>OLED – </a:t>
            </a:r>
            <a:r>
              <a:rPr lang="zh-CN" altLang="en-US" dirty="0"/>
              <a:t>汉字显示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FF1AFF-32DC-4118-AB82-AD779BDC88EA}"/>
              </a:ext>
            </a:extLst>
          </p:cNvPr>
          <p:cNvSpPr/>
          <p:nvPr/>
        </p:nvSpPr>
        <p:spPr>
          <a:xfrm>
            <a:off x="838200" y="1690688"/>
            <a:ext cx="10642600" cy="341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	</a:t>
            </a:r>
            <a:r>
              <a:rPr lang="en-US" altLang="zh-CN" sz="2800" dirty="0" err="1"/>
              <a:t>oledfont.H</a:t>
            </a:r>
            <a:r>
              <a:rPr lang="zh-CN" altLang="en-US" sz="2800" dirty="0"/>
              <a:t>中存放数字、字母及汉字的点阵信息，</a:t>
            </a:r>
            <a:r>
              <a:rPr lang="en-US" altLang="zh-CN" sz="2800" dirty="0"/>
              <a:t>OLED</a:t>
            </a:r>
            <a:r>
              <a:rPr lang="zh-CN" altLang="en-US" sz="2800" dirty="0"/>
              <a:t>显示函数调用特定数组中的指定位置的点阵信息，并通过模拟</a:t>
            </a:r>
            <a:r>
              <a:rPr lang="en-US" altLang="zh-CN" sz="2800" dirty="0"/>
              <a:t>I2C</a:t>
            </a:r>
            <a:r>
              <a:rPr lang="zh-CN" altLang="en-US" sz="2800" dirty="0"/>
              <a:t>通信传到</a:t>
            </a:r>
            <a:r>
              <a:rPr lang="en-US" altLang="zh-CN" sz="2800" dirty="0"/>
              <a:t>OLED</a:t>
            </a:r>
            <a:r>
              <a:rPr lang="zh-CN" altLang="en-US" sz="2800" dirty="0"/>
              <a:t>模块中。汉字字库可以只存储需要的几个点阵信息，借助字模软件可以方便生成汉字的点阵信息。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96400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7"/>
            </a:pPr>
            <a:r>
              <a:rPr lang="zh-CN" altLang="en-US" dirty="0"/>
              <a:t>电机驱动模块 </a:t>
            </a:r>
            <a:r>
              <a:rPr lang="en-US" altLang="zh-CN" dirty="0"/>
              <a:t>– L298N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71F4A-B021-4087-B954-317EC32D0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42" y="1512532"/>
            <a:ext cx="5220429" cy="48203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255A2F-F899-4240-ABF8-4F44EB818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58" y="1512532"/>
            <a:ext cx="4976226" cy="48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7"/>
            </a:pPr>
            <a:r>
              <a:rPr lang="zh-CN" altLang="en-US" dirty="0"/>
              <a:t>电机驱动模块 </a:t>
            </a:r>
            <a:r>
              <a:rPr lang="en-US" altLang="zh-CN" dirty="0"/>
              <a:t>– L298N</a:t>
            </a:r>
            <a:r>
              <a:rPr lang="zh-CN" altLang="en-US" dirty="0"/>
              <a:t>模块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5C696-1753-4B27-8313-311871FD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57" y="1480027"/>
            <a:ext cx="7030085" cy="520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66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 2020</a:t>
            </a:r>
            <a:r>
              <a:rPr lang="zh-CN" altLang="en-US" dirty="0"/>
              <a:t>电赛</a:t>
            </a:r>
            <a:r>
              <a:rPr lang="en-US" altLang="zh-CN" dirty="0"/>
              <a:t>C</a:t>
            </a:r>
            <a:r>
              <a:rPr lang="zh-CN" altLang="en-US" dirty="0"/>
              <a:t>题介绍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39F80-4984-4E02-8B20-8E63CD56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1690688"/>
            <a:ext cx="11411536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7"/>
            </a:pPr>
            <a:r>
              <a:rPr lang="zh-CN" altLang="en-US" dirty="0"/>
              <a:t>电机驱动模块 </a:t>
            </a:r>
            <a:r>
              <a:rPr lang="en-US" altLang="zh-CN" dirty="0"/>
              <a:t>– L298N</a:t>
            </a:r>
            <a:r>
              <a:rPr lang="zh-CN" altLang="en-US" dirty="0"/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62656E-BDA7-492B-A55C-69E638B1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84" y="1615037"/>
            <a:ext cx="6387032" cy="48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72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7"/>
            </a:pPr>
            <a:r>
              <a:rPr lang="zh-CN" altLang="en-US" dirty="0"/>
              <a:t>电机驱动模块 </a:t>
            </a:r>
            <a:r>
              <a:rPr lang="en-US" altLang="zh-CN" dirty="0"/>
              <a:t>– L298N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E8485-8C24-46C9-B1D7-62BC436A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29" y="1690688"/>
            <a:ext cx="6066342" cy="4516844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0D930FE-A628-4DCD-A4B1-281362FFED6B}"/>
              </a:ext>
            </a:extLst>
          </p:cNvPr>
          <p:cNvSpPr/>
          <p:nvPr/>
        </p:nvSpPr>
        <p:spPr>
          <a:xfrm>
            <a:off x="838200" y="3462651"/>
            <a:ext cx="2128284" cy="1325563"/>
          </a:xfrm>
          <a:prstGeom prst="wedgeRoundRectCallout">
            <a:avLst>
              <a:gd name="adj1" fmla="val 123047"/>
              <a:gd name="adj2" fmla="val 159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IN1~In4</a:t>
            </a:r>
            <a:r>
              <a:rPr lang="zh-CN" altLang="en-US" dirty="0"/>
              <a:t>需配合电机实际转向连接</a:t>
            </a:r>
          </a:p>
        </p:txBody>
      </p:sp>
    </p:spTree>
    <p:extLst>
      <p:ext uri="{BB962C8B-B14F-4D97-AF65-F5344CB8AC3E}">
        <p14:creationId xmlns:p14="http://schemas.microsoft.com/office/powerpoint/2010/main" val="2398277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ea"/>
              <a:buAutoNum type="circleNumDbPlain" startAt="8"/>
            </a:pPr>
            <a:r>
              <a:rPr lang="zh-CN" altLang="en-US" dirty="0"/>
              <a:t>电机 </a:t>
            </a:r>
            <a:r>
              <a:rPr lang="en-US" altLang="zh-CN" dirty="0"/>
              <a:t>– GA12-N20</a:t>
            </a:r>
            <a:r>
              <a:rPr lang="zh-CN" altLang="en-US" dirty="0"/>
              <a:t>减速马达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BA3E8-DA82-4D1B-A1C2-274FB830D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68" y="1310460"/>
            <a:ext cx="4959605" cy="23750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242266-D9AF-46B1-8B47-89688C40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845" y="3305253"/>
            <a:ext cx="3700112" cy="33257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C89F18-A41A-4950-A46C-1F22B3115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1" y="2164579"/>
            <a:ext cx="5785147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16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小车组装与调试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DCBFE14-FA18-4740-87BF-06FD630D4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numCol="1">
            <a:normAutofit fontScale="92500" lnSpcReduction="10000"/>
          </a:bodyPr>
          <a:lstStyle/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3600" dirty="0"/>
              <a:t>各模块分别调试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各模块调试功能正常后，组装焊接小车，编写控制算法。</a:t>
            </a:r>
            <a:endParaRPr lang="en-US" altLang="zh-CN" sz="3600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600" dirty="0"/>
              <a:t>现场实地调试整车，包括红外模块离地距离、小车直行速度、转弯速度等。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595610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焊接技巧及注意事项</a:t>
            </a:r>
          </a:p>
        </p:txBody>
      </p:sp>
      <p:pic>
        <p:nvPicPr>
          <p:cNvPr id="7" name="20210710_152833">
            <a:hlinkClick r:id="" action="ppaction://media"/>
            <a:extLst>
              <a:ext uri="{FF2B5EF4-FFF2-40B4-BE49-F238E27FC236}">
                <a16:creationId xmlns:a16="http://schemas.microsoft.com/office/drawing/2014/main" id="{75E1280B-F28C-4F9A-9D54-FB16FE7B3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6025" y="1690688"/>
            <a:ext cx="7219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焊接技巧及注意事项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49E57FD-9ABB-4F0F-B72B-E08B8AF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numCol="1">
            <a:normAutofit fontScale="77500" lnSpcReduction="20000"/>
          </a:bodyPr>
          <a:lstStyle/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3600" dirty="0"/>
              <a:t>带极性的元器件、模块正负极要正确焊接。</a:t>
            </a:r>
            <a:endParaRPr lang="en-US" altLang="zh-CN" sz="3600" dirty="0"/>
          </a:p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3600" dirty="0"/>
              <a:t>尽量使用接插件连接模块，如果某个模块有问题方便直接替换。</a:t>
            </a:r>
            <a:endParaRPr lang="en-US" altLang="zh-CN" sz="3600" dirty="0"/>
          </a:p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3600" dirty="0"/>
              <a:t>马达如果反着转，可以对调马达与驱动模块的两条连接线。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916268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en-US" altLang="zh-CN" dirty="0"/>
              <a:t>.</a:t>
            </a:r>
            <a:r>
              <a:rPr lang="zh-CN" altLang="en-US" dirty="0"/>
              <a:t>各模块与单片机连接端口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81620FA-6598-44ED-9190-D604F7D01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060026"/>
              </p:ext>
            </p:extLst>
          </p:nvPr>
        </p:nvGraphicFramePr>
        <p:xfrm>
          <a:off x="4293268" y="1690688"/>
          <a:ext cx="3605464" cy="451760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043">
                  <a:extLst>
                    <a:ext uri="{9D8B030D-6E8A-4147-A177-3AD203B41FA5}">
                      <a16:colId xmlns:a16="http://schemas.microsoft.com/office/drawing/2014/main" val="3013791477"/>
                    </a:ext>
                  </a:extLst>
                </a:gridCol>
                <a:gridCol w="2065421">
                  <a:extLst>
                    <a:ext uri="{9D8B030D-6E8A-4147-A177-3AD203B41FA5}">
                      <a16:colId xmlns:a16="http://schemas.microsoft.com/office/drawing/2014/main" val="3704048850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>
                          <a:effectLst/>
                        </a:rPr>
                        <a:t>寻迹检测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P1.4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4281952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停止检测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490417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按键检测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P1.3</a:t>
                      </a:r>
                      <a:r>
                        <a:rPr lang="zh-CN" altLang="en-US" sz="1600" u="none" strike="noStrike">
                          <a:effectLst/>
                        </a:rPr>
                        <a:t>（开发板内置）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403955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按键检测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3165868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按键检测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P2.5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680741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蜂鸣器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P2.0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3849599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SCL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P2.3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9212260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SDA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P2.2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6546122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PWM</a:t>
                      </a:r>
                      <a:r>
                        <a:rPr lang="zh-CN" altLang="en-US" sz="1600" u="none" strike="noStrike">
                          <a:effectLst/>
                        </a:rPr>
                        <a:t>输出</a:t>
                      </a:r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P2.1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279154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PWM</a:t>
                      </a:r>
                      <a:r>
                        <a:rPr lang="zh-CN" altLang="en-US" sz="1600" u="none" strike="noStrike">
                          <a:effectLst/>
                        </a:rPr>
                        <a:t>输出</a:t>
                      </a:r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P2.4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8006937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LED</a:t>
                      </a:r>
                      <a:r>
                        <a:rPr lang="zh-CN" altLang="en-US" sz="1600" u="none" strike="noStrike">
                          <a:effectLst/>
                        </a:rPr>
                        <a:t>指示灯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P1.0</a:t>
                      </a:r>
                      <a:r>
                        <a:rPr lang="zh-CN" altLang="en-US" sz="1600" u="none" strike="noStrike">
                          <a:effectLst/>
                        </a:rPr>
                        <a:t>（开发板内置）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3834052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</a:rPr>
                        <a:t>计时器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Time1 _A</a:t>
                      </a:r>
                      <a:r>
                        <a:rPr lang="zh-CN" altLang="en-US" sz="1600" u="none" strike="noStrike">
                          <a:effectLst/>
                        </a:rPr>
                        <a:t>中断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681649"/>
                  </a:ext>
                </a:extLst>
              </a:tr>
              <a:tr h="347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PWM</a:t>
                      </a:r>
                      <a:r>
                        <a:rPr lang="zh-CN" altLang="en-US" sz="1600" u="none" strike="noStrike">
                          <a:effectLst/>
                        </a:rPr>
                        <a:t>定时器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Time2 _A</a:t>
                      </a:r>
                      <a:r>
                        <a:rPr lang="zh-CN" altLang="en-US" sz="1600" u="none" strike="noStrike" dirty="0">
                          <a:effectLst/>
                        </a:rPr>
                        <a:t>比较模式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447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72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 2020</a:t>
            </a:r>
            <a:r>
              <a:rPr lang="zh-CN" altLang="en-US" dirty="0"/>
              <a:t>电赛</a:t>
            </a:r>
            <a:r>
              <a:rPr lang="en-US" altLang="zh-CN" dirty="0"/>
              <a:t>C</a:t>
            </a:r>
            <a:r>
              <a:rPr lang="zh-CN" altLang="en-US" dirty="0"/>
              <a:t>题介绍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6316E-A184-4BC0-9936-87C87AA7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1690688"/>
            <a:ext cx="11138472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 2020</a:t>
            </a:r>
            <a:r>
              <a:rPr lang="zh-CN" altLang="en-US" dirty="0"/>
              <a:t>电赛</a:t>
            </a:r>
            <a:r>
              <a:rPr lang="en-US" altLang="zh-CN" dirty="0"/>
              <a:t>C</a:t>
            </a:r>
            <a:r>
              <a:rPr lang="zh-CN" altLang="en-US" dirty="0"/>
              <a:t>题介绍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C0C57-F8DD-4670-85A7-24854625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2" y="1244311"/>
            <a:ext cx="11373435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 2020</a:t>
            </a:r>
            <a:r>
              <a:rPr lang="zh-CN" altLang="en-US" dirty="0"/>
              <a:t>电赛</a:t>
            </a:r>
            <a:r>
              <a:rPr lang="en-US" altLang="zh-CN" dirty="0"/>
              <a:t>C</a:t>
            </a:r>
            <a:r>
              <a:rPr lang="zh-CN" altLang="en-US" dirty="0"/>
              <a:t>题介绍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39D70-F3CB-4DAB-9F22-80ED2810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374"/>
            <a:ext cx="12192000" cy="53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 2020</a:t>
            </a:r>
            <a:r>
              <a:rPr lang="zh-CN" altLang="en-US" dirty="0"/>
              <a:t>电赛</a:t>
            </a:r>
            <a:r>
              <a:rPr lang="en-US" altLang="zh-CN" dirty="0"/>
              <a:t>C</a:t>
            </a:r>
            <a:r>
              <a:rPr lang="zh-CN" altLang="en-US" dirty="0"/>
              <a:t>题介绍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C4456D-E981-4F74-9E56-E7CE6DC0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96" y="1395379"/>
            <a:ext cx="8929007" cy="52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小车系统与各模块介绍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C8FE390-7D48-450F-ADFC-D709B000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3200" dirty="0"/>
              <a:t>小车系统简介</a:t>
            </a:r>
            <a:endParaRPr lang="en-US" altLang="zh-CN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3200" dirty="0"/>
              <a:t>小车各模块介绍</a:t>
            </a:r>
            <a:endParaRPr lang="en-US" altLang="zh-CN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3200" dirty="0"/>
              <a:t>小车组装与调试</a:t>
            </a:r>
          </a:p>
        </p:txBody>
      </p:sp>
    </p:spTree>
    <p:extLst>
      <p:ext uri="{BB962C8B-B14F-4D97-AF65-F5344CB8AC3E}">
        <p14:creationId xmlns:p14="http://schemas.microsoft.com/office/powerpoint/2010/main" val="409982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FBF3B-B0AB-43D5-A5F2-924E1F46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dirty="0"/>
              <a:t>小车系统简介</a:t>
            </a:r>
            <a:endParaRPr lang="en-US" altLang="zh-CN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C2D4604-4B3E-4870-A4FD-31D693FC9198}"/>
              </a:ext>
            </a:extLst>
          </p:cNvPr>
          <p:cNvGrpSpPr/>
          <p:nvPr/>
        </p:nvGrpSpPr>
        <p:grpSpPr>
          <a:xfrm>
            <a:off x="2816148" y="1846935"/>
            <a:ext cx="6559704" cy="3164130"/>
            <a:chOff x="2816148" y="1846935"/>
            <a:chExt cx="6559704" cy="316413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5D6D467-EA20-40DD-BC12-A794E27E8EC1}"/>
                </a:ext>
              </a:extLst>
            </p:cNvPr>
            <p:cNvSpPr/>
            <p:nvPr/>
          </p:nvSpPr>
          <p:spPr>
            <a:xfrm>
              <a:off x="5400685" y="1846935"/>
              <a:ext cx="1390630" cy="3164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1A58973-B624-40BB-8B92-22E16CC2E4AE}"/>
                </a:ext>
              </a:extLst>
            </p:cNvPr>
            <p:cNvSpPr/>
            <p:nvPr/>
          </p:nvSpPr>
          <p:spPr>
            <a:xfrm>
              <a:off x="2816148" y="2263756"/>
              <a:ext cx="1390630" cy="83363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红外传感器输入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1B0C30B-5A45-4AB8-A568-E551B955D738}"/>
                </a:ext>
              </a:extLst>
            </p:cNvPr>
            <p:cNvSpPr/>
            <p:nvPr/>
          </p:nvSpPr>
          <p:spPr>
            <a:xfrm>
              <a:off x="7985222" y="1846936"/>
              <a:ext cx="1390630" cy="6120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电机驱动</a:t>
              </a:r>
              <a:endPara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输出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09AB5F0-EA3F-4F61-97CE-4F97ADB28D8D}"/>
                </a:ext>
              </a:extLst>
            </p:cNvPr>
            <p:cNvSpPr/>
            <p:nvPr/>
          </p:nvSpPr>
          <p:spPr>
            <a:xfrm>
              <a:off x="7982254" y="2697625"/>
              <a:ext cx="1390630" cy="6120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OLED</a:t>
              </a:r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屏幕输出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8C9A291-6EB8-4C96-9E4C-4FCB23A5E017}"/>
                </a:ext>
              </a:extLst>
            </p:cNvPr>
            <p:cNvSpPr/>
            <p:nvPr/>
          </p:nvSpPr>
          <p:spPr>
            <a:xfrm>
              <a:off x="2816148" y="3760608"/>
              <a:ext cx="1390630" cy="83363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按键输入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72DB262-7996-4DCD-908C-027ED544AE40}"/>
                </a:ext>
              </a:extLst>
            </p:cNvPr>
            <p:cNvSpPr/>
            <p:nvPr/>
          </p:nvSpPr>
          <p:spPr>
            <a:xfrm>
              <a:off x="7982254" y="3548314"/>
              <a:ext cx="1390630" cy="6120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</a:t>
              </a:r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输出</a:t>
              </a: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82654E5A-30EB-498B-ABA0-B534EEB56360}"/>
                </a:ext>
              </a:extLst>
            </p:cNvPr>
            <p:cNvSpPr/>
            <p:nvPr/>
          </p:nvSpPr>
          <p:spPr>
            <a:xfrm>
              <a:off x="4387488" y="2542428"/>
              <a:ext cx="832485" cy="2762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C3BF8891-1EF2-420E-A542-11DBD4CF8F1C}"/>
                </a:ext>
              </a:extLst>
            </p:cNvPr>
            <p:cNvSpPr/>
            <p:nvPr/>
          </p:nvSpPr>
          <p:spPr>
            <a:xfrm>
              <a:off x="4388973" y="4039280"/>
              <a:ext cx="832485" cy="2762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>
              <a:extLst>
                <a:ext uri="{FF2B5EF4-FFF2-40B4-BE49-F238E27FC236}">
                  <a16:creationId xmlns:a16="http://schemas.microsoft.com/office/drawing/2014/main" id="{82E58F88-8C8E-4786-81A5-8BDB08485C4E}"/>
                </a:ext>
              </a:extLst>
            </p:cNvPr>
            <p:cNvSpPr/>
            <p:nvPr/>
          </p:nvSpPr>
          <p:spPr>
            <a:xfrm>
              <a:off x="6970541" y="2014818"/>
              <a:ext cx="832485" cy="276293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FBDE2D21-CFC9-45AA-BBED-141FE9D23288}"/>
                </a:ext>
              </a:extLst>
            </p:cNvPr>
            <p:cNvSpPr/>
            <p:nvPr/>
          </p:nvSpPr>
          <p:spPr>
            <a:xfrm>
              <a:off x="6970541" y="2865507"/>
              <a:ext cx="832485" cy="276293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AFC62BF5-A3A1-4AC6-91BA-32F9246B5023}"/>
                </a:ext>
              </a:extLst>
            </p:cNvPr>
            <p:cNvSpPr/>
            <p:nvPr/>
          </p:nvSpPr>
          <p:spPr>
            <a:xfrm>
              <a:off x="6970541" y="4566885"/>
              <a:ext cx="832485" cy="276293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989C6E7-D474-4A34-B349-2A4876FA4B17}"/>
                </a:ext>
              </a:extLst>
            </p:cNvPr>
            <p:cNvSpPr/>
            <p:nvPr/>
          </p:nvSpPr>
          <p:spPr>
            <a:xfrm>
              <a:off x="7982254" y="4399005"/>
              <a:ext cx="1390630" cy="6120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蜂鸣器输出</a:t>
              </a:r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58383F90-B6F6-4A57-8469-249A8A044518}"/>
                </a:ext>
              </a:extLst>
            </p:cNvPr>
            <p:cNvSpPr/>
            <p:nvPr/>
          </p:nvSpPr>
          <p:spPr>
            <a:xfrm>
              <a:off x="6970541" y="3716196"/>
              <a:ext cx="832485" cy="276293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6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1071</Words>
  <Application>Microsoft Office PowerPoint</Application>
  <PresentationFormat>宽屏</PresentationFormat>
  <Paragraphs>158</Paragraphs>
  <Slides>36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Times-Roman</vt:lpstr>
      <vt:lpstr>等线</vt:lpstr>
      <vt:lpstr>等线 Light</vt:lpstr>
      <vt:lpstr>Arial</vt:lpstr>
      <vt:lpstr>Wingdings</vt:lpstr>
      <vt:lpstr>Office 主题​​</vt:lpstr>
      <vt:lpstr>基于MSP430单片机的 智能小车坡道行驶</vt:lpstr>
      <vt:lpstr>基于MSP430单片机的智能小车坡道行驶</vt:lpstr>
      <vt:lpstr>一. 2020电赛C题介绍</vt:lpstr>
      <vt:lpstr>一. 2020电赛C题介绍</vt:lpstr>
      <vt:lpstr>一. 2020电赛C题介绍</vt:lpstr>
      <vt:lpstr>一. 2020电赛C题介绍</vt:lpstr>
      <vt:lpstr>一. 2020电赛C题介绍</vt:lpstr>
      <vt:lpstr>二. 小车系统与各模块介绍</vt:lpstr>
      <vt:lpstr>小车系统简介</vt:lpstr>
      <vt:lpstr>小车系统简介</vt:lpstr>
      <vt:lpstr>小车各模块介绍</vt:lpstr>
      <vt:lpstr>供电 – AMS1117</vt:lpstr>
      <vt:lpstr>供电 – AMS1117</vt:lpstr>
      <vt:lpstr>供电 – AMS1117</vt:lpstr>
      <vt:lpstr>供电 – 7805</vt:lpstr>
      <vt:lpstr>供电 – 7805</vt:lpstr>
      <vt:lpstr>供电 – 总电路图</vt:lpstr>
      <vt:lpstr>按键</vt:lpstr>
      <vt:lpstr>按键 – 两种与单片机连接方式</vt:lpstr>
      <vt:lpstr>LED</vt:lpstr>
      <vt:lpstr>蜂鸣器</vt:lpstr>
      <vt:lpstr>红外循迹模块 - TCRT5000</vt:lpstr>
      <vt:lpstr>红外循迹模块</vt:lpstr>
      <vt:lpstr>OLED</vt:lpstr>
      <vt:lpstr>OLED - 0.96 寸OLED接口与尺寸</vt:lpstr>
      <vt:lpstr>OLED – IO口模拟I2C通信</vt:lpstr>
      <vt:lpstr>OLED – 汉字显示</vt:lpstr>
      <vt:lpstr>电机驱动模块 – L298N模块</vt:lpstr>
      <vt:lpstr>电机驱动模块 – L298N模块</vt:lpstr>
      <vt:lpstr>电机驱动模块 – L298N模块</vt:lpstr>
      <vt:lpstr>电机驱动模块 – L298N模块</vt:lpstr>
      <vt:lpstr>电机 – GA12-N20减速马达</vt:lpstr>
      <vt:lpstr>三.小车组装与调试</vt:lpstr>
      <vt:lpstr>四.焊接技巧及注意事项</vt:lpstr>
      <vt:lpstr>四.焊接技巧及注意事项</vt:lpstr>
      <vt:lpstr>五.各模块与单片机连接端口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基于MSP430单片机的 智能小车坡道行驶</dc:title>
  <dc:creator>joby</dc:creator>
  <cp:lastModifiedBy>mama</cp:lastModifiedBy>
  <cp:revision>92</cp:revision>
  <dcterms:created xsi:type="dcterms:W3CDTF">2021-06-28T01:28:20Z</dcterms:created>
  <dcterms:modified xsi:type="dcterms:W3CDTF">2021-07-10T10:56:30Z</dcterms:modified>
</cp:coreProperties>
</file>